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306" r:id="rId3"/>
    <p:sldId id="307" r:id="rId4"/>
    <p:sldId id="309" r:id="rId5"/>
    <p:sldId id="308" r:id="rId6"/>
    <p:sldId id="310" r:id="rId7"/>
    <p:sldId id="312" r:id="rId8"/>
    <p:sldId id="31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33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0FDCE-D05F-4CD5-9C91-D9C5D145D47D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7E332-85AD-44D9-8436-CE8369265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07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7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7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4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3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81054" y="3586334"/>
            <a:ext cx="10929485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81053" y="2996761"/>
            <a:ext cx="10912883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1053" y="1790003"/>
            <a:ext cx="10912883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E03178D-84EE-4CB8-A279-6A93DE17B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16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7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9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7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8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3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58B3D-0B6E-4942-9F7A-E65C719C9F0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4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3087"/>
            <a:ext cx="11125200" cy="5181600"/>
          </a:xfrm>
          <a:ln w="22225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Referrals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Scholarship discount rate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Committee internal: ID card readers, Kummer Institute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Continuing referrals: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Report on the “big picture balance sheet”</a:t>
            </a:r>
          </a:p>
          <a:p>
            <a:r>
              <a:rPr lang="en-US" sz="3600" dirty="0">
                <a:solidFill>
                  <a:srgbClr val="0070C0"/>
                </a:solidFill>
              </a:rPr>
              <a:t>Current and next FY </a:t>
            </a:r>
            <a:r>
              <a:rPr lang="en-US" sz="3600" dirty="0" smtClean="0">
                <a:solidFill>
                  <a:srgbClr val="0070C0"/>
                </a:solidFill>
              </a:rPr>
              <a:t>budget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3050" y="206276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Budgetary Affairs Committee</a:t>
            </a:r>
          </a:p>
          <a:p>
            <a:pPr algn="ctr"/>
            <a:r>
              <a:rPr lang="en-US" sz="4800" b="1" dirty="0" smtClean="0"/>
              <a:t>Oct 22, 2020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57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 money (ID card readers)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target for each campus, items decided by System committee including two S&amp;T finance employees</a:t>
            </a:r>
          </a:p>
          <a:p>
            <a:r>
              <a:rPr lang="en-US" dirty="0" smtClean="0"/>
              <a:t>Funds = reimbursement for costs not originally budgeted</a:t>
            </a:r>
          </a:p>
          <a:p>
            <a:r>
              <a:rPr lang="en-US" dirty="0" smtClean="0"/>
              <a:t>Limiting access to labs (and conference rooms) seen as critical in March</a:t>
            </a:r>
          </a:p>
          <a:p>
            <a:r>
              <a:rPr lang="en-US" dirty="0" smtClean="0"/>
              <a:t>Document how many in room to avoid exceeding COVID limits</a:t>
            </a:r>
          </a:p>
          <a:p>
            <a:r>
              <a:rPr lang="en-US" dirty="0" smtClean="0"/>
              <a:t>Also funding conference room 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6860" y="0"/>
            <a:ext cx="10377197" cy="1325563"/>
          </a:xfrm>
        </p:spPr>
        <p:txBody>
          <a:bodyPr/>
          <a:lstStyle/>
          <a:p>
            <a:r>
              <a:rPr lang="en-US" dirty="0" smtClean="0"/>
              <a:t>Kummer Institute Foundation</a:t>
            </a:r>
            <a:r>
              <a:rPr lang="en-US" sz="2400" dirty="0" smtClean="0"/>
              <a:t> (numbers approx.)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105469" y="1000222"/>
            <a:ext cx="4251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$300 MM gift (stock transferred)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8384" y="1000222"/>
            <a:ext cx="2555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$430 MM Proposal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7" idx="3"/>
            <a:endCxn id="6" idx="1"/>
          </p:cNvCxnSpPr>
          <p:nvPr/>
        </p:nvCxnSpPr>
        <p:spPr>
          <a:xfrm>
            <a:off x="2763764" y="1231055"/>
            <a:ext cx="134170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08464" y="1923953"/>
            <a:ext cx="2989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$225 MM endowment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32871" y="2480184"/>
            <a:ext cx="2165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$10 MM annual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52537" y="1923953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$75 MM</a:t>
            </a:r>
            <a:endParaRPr lang="en-US" sz="2400" dirty="0"/>
          </a:p>
        </p:txBody>
      </p:sp>
      <p:sp>
        <p:nvSpPr>
          <p:cNvPr id="13" name="Left Brace 12"/>
          <p:cNvSpPr/>
          <p:nvPr/>
        </p:nvSpPr>
        <p:spPr>
          <a:xfrm rot="5400000">
            <a:off x="4540901" y="-1281313"/>
            <a:ext cx="398106" cy="5884508"/>
          </a:xfrm>
          <a:prstGeom prst="leftBrac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22108" y="2986470"/>
            <a:ext cx="43847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Scholarships, fellowships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Research centers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Online degree expansion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Lecture series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Shuttle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20 faculty (salary) ~ $2 – 3 MM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892907" y="2303491"/>
            <a:ext cx="4317" cy="23443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4" y="2303491"/>
            <a:ext cx="45719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Institute director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Straumanis</a:t>
            </a:r>
            <a:r>
              <a:rPr lang="en-US" sz="2400" dirty="0"/>
              <a:t>-James/ERL </a:t>
            </a:r>
            <a:r>
              <a:rPr lang="en-US" sz="2400" dirty="0" smtClean="0"/>
              <a:t>Addition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Student Experience </a:t>
            </a:r>
            <a:r>
              <a:rPr lang="en-US" sz="2400" dirty="0" smtClean="0"/>
              <a:t>Center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Systems Integration and Prototype Development Facility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41502" y="4140632"/>
            <a:ext cx="3707363" cy="2643673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9549959" y="4705428"/>
            <a:ext cx="314132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9039419" y="5636973"/>
            <a:ext cx="314132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656388" y="4140632"/>
            <a:ext cx="611311" cy="5942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5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6860" y="0"/>
            <a:ext cx="10377197" cy="1325563"/>
          </a:xfrm>
        </p:spPr>
        <p:txBody>
          <a:bodyPr/>
          <a:lstStyle/>
          <a:p>
            <a:r>
              <a:rPr lang="en-US" dirty="0" smtClean="0"/>
              <a:t>Kummer Institute Foundation</a:t>
            </a:r>
            <a:r>
              <a:rPr lang="en-US" sz="2400" dirty="0" smtClean="0"/>
              <a:t> (numbers approx.)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105469" y="1000222"/>
            <a:ext cx="4251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$300 MM gift (stock transferred)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8384" y="1000222"/>
            <a:ext cx="2555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$430 MM Proposal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7" idx="3"/>
            <a:endCxn id="6" idx="1"/>
          </p:cNvCxnSpPr>
          <p:nvPr/>
        </p:nvCxnSpPr>
        <p:spPr>
          <a:xfrm>
            <a:off x="2763764" y="1231055"/>
            <a:ext cx="134170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08464" y="1923953"/>
            <a:ext cx="2989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$225 MM endowment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32871" y="2480184"/>
            <a:ext cx="2165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$10 MM annual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52537" y="1923953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$75 MM</a:t>
            </a:r>
            <a:endParaRPr lang="en-US" sz="2400" dirty="0"/>
          </a:p>
        </p:txBody>
      </p:sp>
      <p:sp>
        <p:nvSpPr>
          <p:cNvPr id="13" name="Left Brace 12"/>
          <p:cNvSpPr/>
          <p:nvPr/>
        </p:nvSpPr>
        <p:spPr>
          <a:xfrm rot="5400000">
            <a:off x="4540901" y="-1281313"/>
            <a:ext cx="398106" cy="5884508"/>
          </a:xfrm>
          <a:prstGeom prst="leftBrac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22108" y="2986470"/>
            <a:ext cx="43847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Scholarships, fellowships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Research centers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Online degree expansion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Lecture series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Shuttle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20 faculty (salary) ~ $2 – 3 MM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892907" y="2303491"/>
            <a:ext cx="4317" cy="23443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4" y="2303491"/>
            <a:ext cx="45719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Institute director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Straumanis</a:t>
            </a:r>
            <a:r>
              <a:rPr lang="en-US" sz="2400" dirty="0"/>
              <a:t>-James/ERL </a:t>
            </a:r>
            <a:r>
              <a:rPr lang="en-US" sz="2400" dirty="0" smtClean="0"/>
              <a:t>Addition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Student Experience </a:t>
            </a:r>
            <a:r>
              <a:rPr lang="en-US" sz="2400" dirty="0" smtClean="0"/>
              <a:t>Center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Systems Integration and Prototype Development Facility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41502" y="4140632"/>
            <a:ext cx="3707363" cy="2643673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9549959" y="4705428"/>
            <a:ext cx="314132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9039419" y="5636973"/>
            <a:ext cx="314132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656388" y="4140632"/>
            <a:ext cx="611311" cy="5942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581694" y="5288340"/>
            <a:ext cx="47252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General operating budget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$1-1.5 MM benefit cost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u="sng" dirty="0" smtClean="0">
                <a:solidFill>
                  <a:srgbClr val="FF0000"/>
                </a:solidFill>
              </a:rPr>
              <a:t>$1.5 MM operating cost (2%)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$2-3 MM cut needed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895461" y="5171122"/>
            <a:ext cx="347136" cy="56409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078086" y="3391863"/>
            <a:ext cx="1287617" cy="2625399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eft Brace 31"/>
          <p:cNvSpPr/>
          <p:nvPr/>
        </p:nvSpPr>
        <p:spPr>
          <a:xfrm>
            <a:off x="7420948" y="2765343"/>
            <a:ext cx="213930" cy="1253041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Center &amp; Entryway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53296" y="2624104"/>
            <a:ext cx="5851929" cy="417293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073640" y="5112740"/>
            <a:ext cx="453391" cy="48795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70737" y="1459854"/>
            <a:ext cx="45668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 Kummer Institute</a:t>
            </a:r>
          </a:p>
          <a:p>
            <a:r>
              <a:rPr lang="en-US" sz="2400" dirty="0" smtClean="0"/>
              <a:t>$10 MM, VC Plain has pledged part</a:t>
            </a:r>
            <a:endParaRPr lang="en-US" sz="2400" dirty="0"/>
          </a:p>
        </p:txBody>
      </p:sp>
      <p:sp>
        <p:nvSpPr>
          <p:cNvPr id="7" name="Freeform 6"/>
          <p:cNvSpPr/>
          <p:nvPr/>
        </p:nvSpPr>
        <p:spPr>
          <a:xfrm>
            <a:off x="7162800" y="4343400"/>
            <a:ext cx="2019300" cy="1249680"/>
          </a:xfrm>
          <a:custGeom>
            <a:avLst/>
            <a:gdLst>
              <a:gd name="connsiteX0" fmla="*/ 0 w 2019300"/>
              <a:gd name="connsiteY0" fmla="*/ 0 h 1249680"/>
              <a:gd name="connsiteX1" fmla="*/ 510540 w 2019300"/>
              <a:gd name="connsiteY1" fmla="*/ 236220 h 1249680"/>
              <a:gd name="connsiteX2" fmla="*/ 762000 w 2019300"/>
              <a:gd name="connsiteY2" fmla="*/ 571500 h 1249680"/>
              <a:gd name="connsiteX3" fmla="*/ 1059180 w 2019300"/>
              <a:gd name="connsiteY3" fmla="*/ 982980 h 1249680"/>
              <a:gd name="connsiteX4" fmla="*/ 1234440 w 2019300"/>
              <a:gd name="connsiteY4" fmla="*/ 1135380 h 1249680"/>
              <a:gd name="connsiteX5" fmla="*/ 1440180 w 2019300"/>
              <a:gd name="connsiteY5" fmla="*/ 1226820 h 1249680"/>
              <a:gd name="connsiteX6" fmla="*/ 1737360 w 2019300"/>
              <a:gd name="connsiteY6" fmla="*/ 1249680 h 1249680"/>
              <a:gd name="connsiteX7" fmla="*/ 2019300 w 2019300"/>
              <a:gd name="connsiteY7" fmla="*/ 1249680 h 124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9300" h="1249680">
                <a:moveTo>
                  <a:pt x="0" y="0"/>
                </a:moveTo>
                <a:lnTo>
                  <a:pt x="510540" y="236220"/>
                </a:lnTo>
                <a:lnTo>
                  <a:pt x="762000" y="571500"/>
                </a:lnTo>
                <a:lnTo>
                  <a:pt x="1059180" y="982980"/>
                </a:lnTo>
                <a:lnTo>
                  <a:pt x="1234440" y="1135380"/>
                </a:lnTo>
                <a:lnTo>
                  <a:pt x="1440180" y="1226820"/>
                </a:lnTo>
                <a:lnTo>
                  <a:pt x="1737360" y="1249680"/>
                </a:lnTo>
                <a:lnTo>
                  <a:pt x="2019300" y="1249680"/>
                </a:lnTo>
              </a:path>
            </a:pathLst>
          </a:custGeom>
          <a:noFill/>
          <a:ln w="127000">
            <a:solidFill>
              <a:srgbClr val="FFFF00">
                <a:alpha val="3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041"/>
            <a:ext cx="10515600" cy="1325563"/>
          </a:xfrm>
        </p:spPr>
        <p:txBody>
          <a:bodyPr/>
          <a:lstStyle/>
          <a:p>
            <a:r>
              <a:rPr lang="en-US" dirty="0" smtClean="0"/>
              <a:t>All Funds Budget: revenue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343570"/>
              </p:ext>
            </p:extLst>
          </p:nvPr>
        </p:nvGraphicFramePr>
        <p:xfrm>
          <a:off x="838200" y="1615439"/>
          <a:ext cx="7338060" cy="4533898"/>
        </p:xfrm>
        <a:graphic>
          <a:graphicData uri="http://schemas.openxmlformats.org/drawingml/2006/table">
            <a:tbl>
              <a:tblPr/>
              <a:tblGrid>
                <a:gridCol w="2414640">
                  <a:extLst>
                    <a:ext uri="{9D8B030D-6E8A-4147-A177-3AD203B41FA5}">
                      <a16:colId xmlns:a16="http://schemas.microsoft.com/office/drawing/2014/main" val="4009379142"/>
                    </a:ext>
                  </a:extLst>
                </a:gridCol>
                <a:gridCol w="1383829">
                  <a:extLst>
                    <a:ext uri="{9D8B030D-6E8A-4147-A177-3AD203B41FA5}">
                      <a16:colId xmlns:a16="http://schemas.microsoft.com/office/drawing/2014/main" val="2804276938"/>
                    </a:ext>
                  </a:extLst>
                </a:gridCol>
                <a:gridCol w="1753813">
                  <a:extLst>
                    <a:ext uri="{9D8B030D-6E8A-4147-A177-3AD203B41FA5}">
                      <a16:colId xmlns:a16="http://schemas.microsoft.com/office/drawing/2014/main" val="2477298164"/>
                    </a:ext>
                  </a:extLst>
                </a:gridCol>
                <a:gridCol w="1785778">
                  <a:extLst>
                    <a:ext uri="{9D8B030D-6E8A-4147-A177-3AD203B41FA5}">
                      <a16:colId xmlns:a16="http://schemas.microsoft.com/office/drawing/2014/main" val="3469828065"/>
                    </a:ext>
                  </a:extLst>
                </a:gridCol>
              </a:tblGrid>
              <a:tr h="532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FY20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FY21 (budgeted)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92807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Tuition and Fees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$134,602,696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$130,456,684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$123,806,127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548763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Scholarship Allowance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(52,410,261)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(64,966,612)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(62,236,470)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22254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Tuition &amp; Fees</a:t>
                      </a:r>
                    </a:p>
                  </a:txBody>
                  <a:tcPr marL="2743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$82,192,434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$65,490,072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$61,569,657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854031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 Appropriation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50,185,510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43,543,499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43,560,524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012801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 and Contract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40,338,895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48,105,314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48,902,000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74458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Gift Revenues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7,522,979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3,031,199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6,164,295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08158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Recovery of F &amp; A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14,039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2868"/>
                  </a:ext>
                </a:extLst>
              </a:tr>
              <a:tr h="607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Endowment &amp; Investment Income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9,326,040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9,604,262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9,082,208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68567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Sales &amp; Services Income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21,769,025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17,634,555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19,141,165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134952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Incomes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4,619,518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8,414,083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4,497,816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46629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Revenue Contingency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(938,512)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79291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Revenues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$215,968,442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$195,823,416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$191,979,152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70806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93920" y="1280844"/>
            <a:ext cx="4010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$8 MM accounting change nets zero, but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$4 MM increase in scholarship costs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93920" y="2613660"/>
            <a:ext cx="4876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93920" y="3528060"/>
            <a:ext cx="4876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01987" y="2103120"/>
            <a:ext cx="2060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$6.6 MM drop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$2.7 MM lower cost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01987" y="3017520"/>
            <a:ext cx="201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Fear of withholding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1987" y="4876800"/>
            <a:ext cx="288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$1.5 MM rebound estimated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693920" y="1615439"/>
            <a:ext cx="0" cy="19126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54880" y="5061466"/>
            <a:ext cx="4876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54880" y="5061466"/>
            <a:ext cx="15240" cy="13545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6281" y="6444756"/>
            <a:ext cx="4464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$4 MM decrease = sent home (dorms, dining)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01987" y="5503006"/>
            <a:ext cx="1805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Internal withhold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$3.85 MM cut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01987" y="6149337"/>
            <a:ext cx="2436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$11.7 MM cut planned,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where’s $7.85 MM?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9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487553"/>
              </p:ext>
            </p:extLst>
          </p:nvPr>
        </p:nvGraphicFramePr>
        <p:xfrm>
          <a:off x="238760" y="2103120"/>
          <a:ext cx="8084169" cy="4447988"/>
        </p:xfrm>
        <a:graphic>
          <a:graphicData uri="http://schemas.openxmlformats.org/drawingml/2006/table">
            <a:tbl>
              <a:tblPr/>
              <a:tblGrid>
                <a:gridCol w="3091180">
                  <a:extLst>
                    <a:ext uri="{9D8B030D-6E8A-4147-A177-3AD203B41FA5}">
                      <a16:colId xmlns:a16="http://schemas.microsoft.com/office/drawing/2014/main" val="1736340799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4185575723"/>
                    </a:ext>
                  </a:extLst>
                </a:gridCol>
                <a:gridCol w="1744980">
                  <a:extLst>
                    <a:ext uri="{9D8B030D-6E8A-4147-A177-3AD203B41FA5}">
                      <a16:colId xmlns:a16="http://schemas.microsoft.com/office/drawing/2014/main" val="2102563724"/>
                    </a:ext>
                  </a:extLst>
                </a:gridCol>
                <a:gridCol w="1769729">
                  <a:extLst>
                    <a:ext uri="{9D8B030D-6E8A-4147-A177-3AD203B41FA5}">
                      <a16:colId xmlns:a16="http://schemas.microsoft.com/office/drawing/2014/main" val="2716491636"/>
                    </a:ext>
                  </a:extLst>
                </a:gridCol>
              </a:tblGrid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FY20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FY21 (budgeted)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67837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Intra Unrestricted CurrentFund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$968,016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$4,220,348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$106,060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58093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Mandatory Transfers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(10,718,936)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(11,384,016)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(11,559,318)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077104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NonMandatory Transfers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(14,361,580)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(10,630,586)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(413,847)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54535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Transfers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($24,112,501)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($17,794,253)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($11,867,106)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756874"/>
                  </a:ext>
                </a:extLst>
              </a:tr>
              <a:tr h="497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148196"/>
                  </a:ext>
                </a:extLst>
              </a:tr>
              <a:tr h="497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Expenditures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333799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 &amp; Wages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$106,061,187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$102,581,750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$99,824,540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659946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Benefit Expense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30,532,226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30,384,639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32,000,257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02229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Compensation</a:t>
                      </a:r>
                    </a:p>
                  </a:txBody>
                  <a:tcPr marL="18288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$136,593,413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$132,966,389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$131,824,796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970566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Other_Expenses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57,209,262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47,944,226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47,340,424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148634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Expenditures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$193,802,675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$180,910,615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179,165,220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401513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05055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Expenditures + Transfers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$217,915,176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$198,704,868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$191,032,326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47289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041"/>
            <a:ext cx="10515600" cy="1325563"/>
          </a:xfrm>
        </p:spPr>
        <p:txBody>
          <a:bodyPr/>
          <a:lstStyle/>
          <a:p>
            <a:r>
              <a:rPr lang="en-US" dirty="0" smtClean="0"/>
              <a:t>All Funds Budget: costs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21502" y="2617161"/>
            <a:ext cx="3766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Paying loans on dorms, geothermal, Bertelsmeyer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1987" y="4486755"/>
            <a:ext cx="3175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$2.76 MM cut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Benefit cost growth, layoff costs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91976" y="6233287"/>
            <a:ext cx="216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$0.94 MM ‘withhold’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362450" y="2829599"/>
            <a:ext cx="259053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273358"/>
              </p:ext>
            </p:extLst>
          </p:nvPr>
        </p:nvGraphicFramePr>
        <p:xfrm>
          <a:off x="984869" y="1488205"/>
          <a:ext cx="7338060" cy="308492"/>
        </p:xfrm>
        <a:graphic>
          <a:graphicData uri="http://schemas.openxmlformats.org/drawingml/2006/table">
            <a:tbl>
              <a:tblPr/>
              <a:tblGrid>
                <a:gridCol w="2414640">
                  <a:extLst>
                    <a:ext uri="{9D8B030D-6E8A-4147-A177-3AD203B41FA5}">
                      <a16:colId xmlns:a16="http://schemas.microsoft.com/office/drawing/2014/main" val="2820698863"/>
                    </a:ext>
                  </a:extLst>
                </a:gridCol>
                <a:gridCol w="1383829">
                  <a:extLst>
                    <a:ext uri="{9D8B030D-6E8A-4147-A177-3AD203B41FA5}">
                      <a16:colId xmlns:a16="http://schemas.microsoft.com/office/drawing/2014/main" val="1876353370"/>
                    </a:ext>
                  </a:extLst>
                </a:gridCol>
                <a:gridCol w="1753813">
                  <a:extLst>
                    <a:ext uri="{9D8B030D-6E8A-4147-A177-3AD203B41FA5}">
                      <a16:colId xmlns:a16="http://schemas.microsoft.com/office/drawing/2014/main" val="3802654396"/>
                    </a:ext>
                  </a:extLst>
                </a:gridCol>
                <a:gridCol w="1785778">
                  <a:extLst>
                    <a:ext uri="{9D8B030D-6E8A-4147-A177-3AD203B41FA5}">
                      <a16:colId xmlns:a16="http://schemas.microsoft.com/office/drawing/2014/main" val="2181158489"/>
                    </a:ext>
                  </a:extLst>
                </a:gridCol>
              </a:tblGrid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Revenues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$215,968,442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$195,823,416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$191,979,152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692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9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17" y="72765"/>
            <a:ext cx="10515600" cy="1325563"/>
          </a:xfrm>
        </p:spPr>
        <p:txBody>
          <a:bodyPr/>
          <a:lstStyle/>
          <a:p>
            <a:r>
              <a:rPr lang="en-US" dirty="0" smtClean="0"/>
              <a:t>Tuition discount rate comparison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368" y="1170057"/>
            <a:ext cx="8802289" cy="55369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20025" y="6089740"/>
            <a:ext cx="439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Data:  Budget Book, UM System 2020 </a:t>
            </a:r>
            <a:r>
              <a:rPr lang="en-US" dirty="0" smtClean="0"/>
              <a:t>Budget</a:t>
            </a:r>
          </a:p>
          <a:p>
            <a:pPr algn="ctr"/>
            <a:r>
              <a:rPr lang="en-US" dirty="0"/>
              <a:t>Uses different ‘all funds’ than past </a:t>
            </a:r>
            <a:r>
              <a:rPr lang="en-US" dirty="0" smtClean="0"/>
              <a:t>slides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74522" y="1140967"/>
            <a:ext cx="3717478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Proportionally more students receive</a:t>
            </a:r>
          </a:p>
          <a:p>
            <a:pPr marL="342900" indent="-342900">
              <a:buAutoNum type="alphaLcParenR"/>
            </a:pPr>
            <a:r>
              <a:rPr lang="en-US" dirty="0" smtClean="0"/>
              <a:t>Merit-based scholarships</a:t>
            </a:r>
          </a:p>
          <a:p>
            <a:pPr marL="342900" indent="-342900">
              <a:buAutoNum type="alphaLcParenR"/>
            </a:pPr>
            <a:r>
              <a:rPr lang="en-US" dirty="0" smtClean="0"/>
              <a:t>Need-based scholarships</a:t>
            </a:r>
          </a:p>
          <a:p>
            <a:pPr marL="342900" indent="-342900">
              <a:buAutoNum type="alphaLcParenR"/>
            </a:pPr>
            <a:endParaRPr lang="en-US" dirty="0"/>
          </a:p>
          <a:p>
            <a:r>
              <a:rPr lang="en-US" dirty="0" smtClean="0"/>
              <a:t>Financial </a:t>
            </a:r>
            <a:r>
              <a:rPr lang="en-US" dirty="0"/>
              <a:t>aid </a:t>
            </a:r>
            <a:r>
              <a:rPr lang="en-US" dirty="0" smtClean="0"/>
              <a:t>strategies: developed by Enrollment Mgt </a:t>
            </a:r>
            <a:r>
              <a:rPr lang="en-US" dirty="0"/>
              <a:t>with assistance from consultants</a:t>
            </a:r>
            <a:r>
              <a:rPr lang="en-US" dirty="0" smtClean="0"/>
              <a:t>, CFO/Provost/Chancellor review </a:t>
            </a:r>
            <a:r>
              <a:rPr lang="en-US" dirty="0"/>
              <a:t>and </a:t>
            </a:r>
            <a:r>
              <a:rPr lang="en-US" dirty="0" smtClean="0"/>
              <a:t>approve. </a:t>
            </a:r>
            <a:endParaRPr lang="en-US" dirty="0"/>
          </a:p>
          <a:p>
            <a:pPr marL="342900" indent="-34290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618</Words>
  <Application>Microsoft Office PowerPoint</Application>
  <PresentationFormat>Widescreen</PresentationFormat>
  <Paragraphs>187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Encode Sans Normal Black</vt:lpstr>
      <vt:lpstr>Lucida Grande</vt:lpstr>
      <vt:lpstr>Orgon Slab ExtraLight</vt:lpstr>
      <vt:lpstr>Orgon Slab Light</vt:lpstr>
      <vt:lpstr>Orgon Slab Medium</vt:lpstr>
      <vt:lpstr>Office Theme</vt:lpstr>
      <vt:lpstr>PowerPoint Presentation</vt:lpstr>
      <vt:lpstr>COVID money (ID card readers)</vt:lpstr>
      <vt:lpstr>Kummer Institute Foundation (numbers approx.)</vt:lpstr>
      <vt:lpstr>Kummer Institute Foundation (numbers approx.)</vt:lpstr>
      <vt:lpstr>Welcome Center &amp; Entryway</vt:lpstr>
      <vt:lpstr>All Funds Budget: revenue</vt:lpstr>
      <vt:lpstr>All Funds Budget: costs</vt:lpstr>
      <vt:lpstr>Tuition discount rate comparison</vt:lpstr>
    </vt:vector>
  </TitlesOfParts>
  <Company>Missouri S&amp;T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Budget: no changes from September report</dc:title>
  <dc:creator>Fitch, Mark W.</dc:creator>
  <cp:lastModifiedBy>Fitch, Mark W.</cp:lastModifiedBy>
  <cp:revision>80</cp:revision>
  <dcterms:created xsi:type="dcterms:W3CDTF">2019-10-17T14:38:29Z</dcterms:created>
  <dcterms:modified xsi:type="dcterms:W3CDTF">2020-10-20T21:08:24Z</dcterms:modified>
</cp:coreProperties>
</file>